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15" r:id="rId2"/>
    <p:sldId id="516" r:id="rId3"/>
    <p:sldId id="517" r:id="rId4"/>
    <p:sldId id="546" r:id="rId5"/>
    <p:sldId id="548" r:id="rId6"/>
    <p:sldId id="550" r:id="rId7"/>
    <p:sldId id="552" r:id="rId8"/>
    <p:sldId id="562" r:id="rId9"/>
    <p:sldId id="566" r:id="rId10"/>
    <p:sldId id="567" r:id="rId11"/>
    <p:sldId id="554" r:id="rId12"/>
    <p:sldId id="568" r:id="rId13"/>
    <p:sldId id="565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800000"/>
    <a:srgbClr val="003300"/>
    <a:srgbClr val="000099"/>
    <a:srgbClr val="FF00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71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9633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8162329-580F-4114-9321-C634583D4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E30E40-A7D8-4212-9AE9-D544D4B99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69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BE9CD-BA9B-4F82-A849-A2F39BBA0E36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51375" cy="34893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0776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72953-9E2B-46DE-AB0D-DA56550CF4CD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69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75D20-E12B-4043-9E1A-0F40DCDEF710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53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D32BA-10B7-4B48-ADFD-F95E3363A7FE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51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C7BE09-003F-4F81-A528-2F43A7B49D7F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160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E2A56-E68F-43A2-8944-78489AE3D5AB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58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3146-F07D-4C3B-A26A-BAE3FA117401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05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7FC42-016E-4CDE-B039-5A867A9F2CF8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89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7FC42-016E-4CDE-B039-5A867A9F2CF8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2962" cy="34893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95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7" name="Rectangle 1089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CA" dirty="0">
              <a:latin typeface="Verdana" pitchFamily="34" charset="0"/>
            </a:endParaRPr>
          </a:p>
        </p:txBody>
      </p:sp>
      <p:sp>
        <p:nvSpPr>
          <p:cNvPr id="104515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516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B76D-9CB8-4C00-BAC1-BB31B5487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D244-0DAB-4455-9EF7-D33AB34FE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1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E624-D0D9-4168-B04E-4ED2E4D97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86D6-6B10-4539-A863-835755FFC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20A2-2F0F-4164-92C7-5943F10CD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AEF2-4302-4CF1-875E-5298993B3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1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7A92A-AA67-496C-9C1F-8FF471196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EF42-EB94-450D-9855-79B4EE8C1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0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242F-169B-4811-8D4B-1DC2D3D8D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1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B180-28D0-4E32-B14B-A46A7B256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22F9-BA44-4AA2-8DD6-F035FBC3F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1027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3" name="Rectangle 1028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4" name="Rectangle 1029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5" name="Rectangle 1030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6" name="Rectangle 1031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7" name="Rectangle 1032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8" name="Rectangle 1033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9" name="Rectangle 1034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0" name="Rectangle 1035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1" name="Rectangle 1036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2" name="Rectangle 1037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3" name="Rectangle 1038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4" name="Rectangle 1039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5" name="Rectangle 1040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6" name="Rectangle 1041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7" name="Rectangle 1042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8" name="Rectangle 1043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49" name="Rectangle 1044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0" name="Rectangle 1045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1" name="Rectangle 1046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2" name="Rectangle 1047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3" name="Rectangle 1048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4" name="Rectangle 1049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5" name="Rectangle 1050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6" name="Rectangle 1051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7" name="Rectangle 1052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8" name="Rectangle 1053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59" name="Rectangle 1054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0" name="Rectangle 1055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1" name="Rectangle 1056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2" name="Rectangle 1057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3" name="Rectangle 1058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4" name="Rectangle 1059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5" name="Rectangle 1060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6" name="Rectangle 1061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7" name="Rectangle 1062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8" name="Rectangle 1063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69" name="Rectangle 1064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0" name="Rectangle 1065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1" name="Rectangle 1066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2" name="Rectangle 1067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3" name="Rectangle 1068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4" name="Rectangle 1069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5" name="Rectangle 1070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6" name="Rectangle 1071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7" name="Rectangle 1072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8" name="Rectangle 1073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79" name="Rectangle 1074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0" name="Rectangle 1075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1" name="Rectangle 1076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2" name="Rectangle 1077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3" name="Rectangle 1078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4" name="Rectangle 1079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5" name="Rectangle 1080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6" name="Rectangle 1081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7" name="Rectangle 1082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8" name="Rectangle 1083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89" name="Rectangle 1084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90" name="Rectangle 1085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91" name="Rectangle 1086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92" name="Rectangle 1087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93" name="Rectangle 1088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</p:grpSp>
      <p:sp>
        <p:nvSpPr>
          <p:cNvPr id="1027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91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92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CA" dirty="0" smtClean="0"/>
              <a:t>Privacy Update 2013 - CLE of B.C.</a:t>
            </a:r>
            <a:endParaRPr lang="en-US" dirty="0"/>
          </a:p>
        </p:txBody>
      </p:sp>
      <p:sp>
        <p:nvSpPr>
          <p:cNvPr id="103493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FEF8E39-C7BD-4E89-86E8-4C40BAEF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intent/user?screen_name=Data_BC" TargetMode="External"/><Relationship Id="rId5" Type="http://schemas.openxmlformats.org/officeDocument/2006/relationships/hyperlink" Target="http://apps.gov.bc.ca/pub/odc/feed/rss" TargetMode="External"/><Relationship Id="rId4" Type="http://schemas.openxmlformats.org/officeDocument/2006/relationships/hyperlink" Target="http://www.data.gov.bc.ca/dbc/catalogue/detail.page?config=dbc&amp;P110=recorduid:176409&amp;recorduid=176409&amp;title=Community%20Corrections%20Dashboard-Client%20Count%20FY08-09%20to%20FY11-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docs.openinfo.gov.bc.ca/D49514313A_Response_Package_HTH-2013-00209.PDF" TargetMode="External"/><Relationship Id="rId4" Type="http://schemas.openxmlformats.org/officeDocument/2006/relationships/hyperlink" Target="http://docs.openinfo.gov.bc.ca/D49513513A_Response_Letter_HTH-2013-0020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CA" sz="3200" dirty="0">
              <a:latin typeface="Verdana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CA" sz="1200" dirty="0"/>
          </a:p>
        </p:txBody>
      </p:sp>
      <p:pic>
        <p:nvPicPr>
          <p:cNvPr id="3076" name="Picture 19" descr="ic07_02b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-9645"/>
            <a:ext cx="92153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1143000" y="495300"/>
            <a:ext cx="716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buClr>
                <a:schemeClr val="folHlink"/>
              </a:buClr>
              <a:buSzPct val="75000"/>
            </a:pPr>
            <a:endParaRPr lang="en-US" sz="2000" b="1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590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Ian Christman, Registrar &amp; Privacy Officer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4191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NAMVBC 2014 CONFERENCE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Baltimore, Maryland, September 27, 2013 </a:t>
            </a:r>
          </a:p>
          <a:p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vsa_pm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021"/>
            <a:ext cx="4044452" cy="1116000"/>
          </a:xfrm>
          <a:prstGeom prst="rect">
            <a:avLst/>
          </a:prstGeom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457200" y="15693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Proactive Disclosure </a:t>
            </a:r>
            <a:r>
              <a:rPr lang="en-CA" b="1" dirty="0" smtClean="0"/>
              <a:t>in Canada and British Columbia</a:t>
            </a:r>
            <a:endParaRPr lang="en-CA" b="1" dirty="0"/>
          </a:p>
          <a:p>
            <a:pPr algn="ctr"/>
            <a:r>
              <a:rPr lang="en-CA" b="1" dirty="0"/>
              <a:t>New Development in Public Body Transparency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14" y="-9645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sa_p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63" y="1219200"/>
            <a:ext cx="600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0099"/>
                </a:solidFill>
              </a:rPr>
              <a:t>Some Immediate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/>
              <a:t>Identifying records for proactive </a:t>
            </a:r>
            <a:r>
              <a:rPr lang="en-CA" sz="2800" b="1" dirty="0" smtClean="0"/>
              <a:t>disclosure</a:t>
            </a:r>
          </a:p>
          <a:p>
            <a:endParaRPr lang="en-CA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/>
              <a:t>Time </a:t>
            </a:r>
            <a:r>
              <a:rPr lang="en-CA" sz="2800" b="1" dirty="0" smtClean="0"/>
              <a:t>and costs to </a:t>
            </a:r>
            <a:r>
              <a:rPr lang="en-CA" sz="2800" b="1" dirty="0"/>
              <a:t>review </a:t>
            </a:r>
            <a:r>
              <a:rPr lang="en-CA" sz="2800" b="1" dirty="0" smtClean="0"/>
              <a:t>records</a:t>
            </a:r>
          </a:p>
          <a:p>
            <a:endParaRPr lang="en-CA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/>
              <a:t>Context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/>
              <a:t>Searchable </a:t>
            </a:r>
            <a:r>
              <a:rPr lang="en-CA" sz="2800" b="1" dirty="0"/>
              <a:t>.pdf documents versus standard .pdf</a:t>
            </a:r>
          </a:p>
        </p:txBody>
      </p:sp>
    </p:spTree>
    <p:extLst>
      <p:ext uri="{BB962C8B-B14F-4D97-AF65-F5344CB8AC3E}">
        <p14:creationId xmlns:p14="http://schemas.microsoft.com/office/powerpoint/2010/main" val="32388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49813" y="1219200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99"/>
                </a:solidFill>
              </a:rPr>
              <a:t>Practical Considerations</a:t>
            </a:r>
            <a:endParaRPr lang="en-US" sz="3200" b="1" dirty="0" smtClean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4342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927225" y="363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50" y="2057400"/>
            <a:ext cx="81534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Personnel training, time and costs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Public education - available information and context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Website design &amp; capacity (disclosure logs)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General IT considerations and costs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Monitoring and renewing records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/>
              <a:t>Review records management regimes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6791" y="1211352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99"/>
                </a:solidFill>
              </a:rPr>
              <a:t>Coming Next?</a:t>
            </a:r>
            <a:endParaRPr lang="en-US" sz="3200" b="1" dirty="0" smtClean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4342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927225" y="363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263" y="2291139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/>
              <a:t>“Duty to Document” on government and agencies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/>
              <a:t>Reduction in protected information, expanded public interest </a:t>
            </a:r>
            <a:r>
              <a:rPr lang="en-CA" sz="2800" b="1" dirty="0" smtClean="0"/>
              <a:t>“paramount” </a:t>
            </a:r>
            <a:r>
              <a:rPr lang="en-CA" sz="2800" b="1" dirty="0"/>
              <a:t>over-ride rule?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/>
              <a:t>Increased scope of proactive disclosure?</a:t>
            </a:r>
          </a:p>
        </p:txBody>
      </p:sp>
    </p:spTree>
    <p:extLst>
      <p:ext uri="{BB962C8B-B14F-4D97-AF65-F5344CB8AC3E}">
        <p14:creationId xmlns:p14="http://schemas.microsoft.com/office/powerpoint/2010/main" val="2085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sa_p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51299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715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2396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0099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303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1999" y="1089527"/>
            <a:ext cx="3243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pic>
        <p:nvPicPr>
          <p:cNvPr id="4102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" y="228600"/>
            <a:ext cx="3646705" cy="9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057400"/>
            <a:ext cx="84727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What is proactive disclosure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Why conduct proactive disclosure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Types of records to be disclosed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Canada &amp;  British Columbia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Immediate Challenges &amp; Practical Considerations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What is Coming Next?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9" y="8505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6790" y="1196007"/>
            <a:ext cx="6937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What is Proactive Disclosure?</a:t>
            </a:r>
          </a:p>
        </p:txBody>
      </p:sp>
      <p:pic>
        <p:nvPicPr>
          <p:cNvPr id="5126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262" y="2209800"/>
            <a:ext cx="8135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Definition:</a:t>
            </a:r>
          </a:p>
          <a:p>
            <a:endParaRPr lang="en-CA" sz="2800" b="1" i="1" dirty="0" smtClean="0"/>
          </a:p>
          <a:p>
            <a:r>
              <a:rPr lang="en-CA" sz="2800" b="1" i="1" dirty="0" smtClean="0"/>
              <a:t>the </a:t>
            </a:r>
            <a:r>
              <a:rPr lang="en-CA" sz="2800" b="1" i="1" dirty="0"/>
              <a:t>action of making </a:t>
            </a:r>
            <a:r>
              <a:rPr lang="en-CA" sz="2800" b="1" i="1" dirty="0" smtClean="0"/>
              <a:t>government and public body records </a:t>
            </a:r>
            <a:r>
              <a:rPr lang="en-CA" sz="2800" b="1" i="1" dirty="0"/>
              <a:t>or information available to individuals for </a:t>
            </a:r>
            <a:r>
              <a:rPr lang="en-CA" sz="2800" b="1" i="1" dirty="0" smtClean="0"/>
              <a:t>review, </a:t>
            </a:r>
            <a:r>
              <a:rPr lang="en-CA" sz="2800" b="1" i="1" dirty="0"/>
              <a:t>without their need to make a formal access </a:t>
            </a:r>
            <a:r>
              <a:rPr lang="en-CA" sz="2800" b="1" i="1" dirty="0" smtClean="0"/>
              <a:t>request under access </a:t>
            </a:r>
            <a:r>
              <a:rPr lang="en-CA" sz="2800" b="1" i="1" dirty="0" smtClean="0"/>
              <a:t>legislation</a:t>
            </a:r>
            <a:endParaRPr lang="en-CA" sz="2800" b="1" i="1" dirty="0" smtClean="0"/>
          </a:p>
          <a:p>
            <a:endParaRPr lang="en-CA" sz="2800" b="1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b="1" dirty="0"/>
              <a:t>i</a:t>
            </a:r>
            <a:r>
              <a:rPr lang="en-CA" sz="2800" b="1" dirty="0" smtClean="0"/>
              <a:t>ncludes disclosure logs</a:t>
            </a:r>
            <a:endParaRPr lang="en-CA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-18143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81000" y="1714500"/>
            <a:ext cx="83820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30000"/>
              </a:spcAft>
              <a:defRPr/>
            </a:pPr>
            <a:endParaRPr lang="en-CA" b="1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    Principle: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  <a:defRPr/>
            </a:pPr>
            <a:endParaRPr lang="en-CA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i="1" dirty="0" smtClean="0"/>
              <a:t>The </a:t>
            </a:r>
            <a:r>
              <a:rPr lang="en-GB" sz="2800" b="1" i="1" dirty="0"/>
              <a:t>overarching purpose of access to information legislation is to facilitate democracy </a:t>
            </a:r>
            <a:r>
              <a:rPr lang="en-GB" sz="2800" b="1" i="1" dirty="0" smtClean="0"/>
              <a:t>…ensure that </a:t>
            </a:r>
            <a:r>
              <a:rPr lang="en-GB" sz="2800" b="1" i="1" dirty="0"/>
              <a:t>citizens have the information required to participate meaningfully in the democratic process and that politicians and bureaucrats remain accountable to the citizenry.</a:t>
            </a:r>
            <a:r>
              <a:rPr lang="en-GB" sz="2800" b="1" dirty="0"/>
              <a:t> </a:t>
            </a:r>
            <a:endParaRPr lang="en-CA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CA" sz="2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Mr. Justice </a:t>
            </a:r>
            <a:r>
              <a:rPr lang="en-CA" sz="2000" b="1" dirty="0" err="1" smtClean="0">
                <a:latin typeface="Arial" pitchFamily="34" charset="0"/>
                <a:cs typeface="Arial" pitchFamily="34" charset="0"/>
              </a:rPr>
              <a:t>LaForest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CA" sz="2000" b="1" i="1" dirty="0" err="1" smtClean="0">
                <a:latin typeface="Arial" pitchFamily="34" charset="0"/>
                <a:cs typeface="Arial" pitchFamily="34" charset="0"/>
              </a:rPr>
              <a:t>Dagg</a:t>
            </a:r>
            <a:r>
              <a:rPr lang="en-CA" sz="2000" b="1" i="1" dirty="0" smtClean="0">
                <a:latin typeface="Arial" pitchFamily="34" charset="0"/>
                <a:cs typeface="Arial" pitchFamily="34" charset="0"/>
              </a:rPr>
              <a:t> v. Canada (Minister of Finance) 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CA" sz="20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[1997] 2 S.C.R. 403 (headnote) (Supreme Court of Canada)</a:t>
            </a:r>
            <a:endParaRPr lang="en-CA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defRPr/>
            </a:pPr>
            <a:endParaRPr lang="en-CA" dirty="0" smtClean="0">
              <a:latin typeface="+mn-lt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6300" y="1219200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Why Proactive Disclosure?</a:t>
            </a:r>
          </a:p>
        </p:txBody>
      </p:sp>
      <p:pic>
        <p:nvPicPr>
          <p:cNvPr id="7174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60000"/>
              </a:lnSpc>
            </a:pPr>
            <a:endParaRPr lang="en-US" sz="1200" dirty="0"/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9248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Practical (examples):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Reduce access requests and costs (disclosure logs &amp; policies and procedures)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Briefer and meaningful public discourse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Clearer expectations between industry and public body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1186190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Why Proactive Disclosure?</a:t>
            </a:r>
            <a:endParaRPr lang="en-US" sz="3200" b="1" dirty="0" smtClean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9222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0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1282" y="1054608"/>
            <a:ext cx="6418943" cy="609600"/>
          </a:xfrm>
          <a:prstGeom prst="rect">
            <a:avLst/>
          </a:prstGeom>
          <a:solidFill>
            <a:schemeClr val="bg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3200" b="1" dirty="0" smtClean="0">
                <a:solidFill>
                  <a:srgbClr val="000099"/>
                </a:solidFill>
              </a:rPr>
              <a:t>Proactive disclosure - Canada 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10246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8" y="25558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281" y="2057400"/>
            <a:ext cx="84280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Access to Information Act – Federal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Summaries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of access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disclosures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Guidelines/policies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used to make decisions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Travel and hospitality expenses of ministers and senior management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Awarded contracts over $10,000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Position reclassifications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Grants and Contributions over $25,000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3" y="0"/>
            <a:ext cx="2260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1034487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  <p:pic>
        <p:nvPicPr>
          <p:cNvPr id="11270" name="Picture 6" descr="vsa_pm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239418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0099"/>
                </a:solidFill>
              </a:rPr>
              <a:t>Proactive Disclosure – B.C.</a:t>
            </a:r>
            <a:endParaRPr lang="en-CA" sz="3200" b="1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0"/>
            <a:ext cx="22606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63" y="2057400"/>
            <a:ext cx="79835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800" b="1" dirty="0"/>
              <a:t>Government’s Open Information website: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/>
              <a:t>Raw </a:t>
            </a:r>
            <a:r>
              <a:rPr lang="en-CA" sz="2800" b="1" dirty="0"/>
              <a:t>data that can be manipulated (</a:t>
            </a:r>
            <a:r>
              <a:rPr lang="en-CA" sz="2800" b="1" dirty="0" err="1"/>
              <a:t>DataBC</a:t>
            </a:r>
            <a:r>
              <a:rPr lang="en-CA" sz="2800" b="1" dirty="0"/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/>
              <a:t>Minister’s, Deputy Minister’s </a:t>
            </a:r>
            <a:r>
              <a:rPr lang="en-CA" sz="2800" b="1" dirty="0"/>
              <a:t>and senior management travel expenses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/>
              <a:t>Salaries </a:t>
            </a:r>
            <a:r>
              <a:rPr lang="en-CA" sz="2800" b="1" dirty="0"/>
              <a:t>of all government workers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/>
              <a:t>Disclosure </a:t>
            </a:r>
            <a:r>
              <a:rPr lang="en-CA" sz="2800" b="1" dirty="0"/>
              <a:t>logs including response </a:t>
            </a:r>
            <a:r>
              <a:rPr lang="en-CA" sz="2800" b="1" dirty="0" smtClean="0"/>
              <a:t>letter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/>
              <a:t>Policies and Procedures</a:t>
            </a:r>
            <a:endParaRPr lang="en-CA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sa_p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63" y="1282700"/>
            <a:ext cx="618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rgbClr val="000099"/>
                </a:solidFill>
              </a:rPr>
              <a:t>DataBC</a:t>
            </a:r>
            <a:r>
              <a:rPr lang="en-CA" sz="3200" b="1" dirty="0">
                <a:solidFill>
                  <a:srgbClr val="000099"/>
                </a:solidFill>
              </a:rPr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119" y="2362200"/>
            <a:ext cx="775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Corrections BC </a:t>
            </a:r>
            <a:r>
              <a:rPr lang="en-CA" sz="2800" b="1" dirty="0" smtClean="0"/>
              <a:t>detailed inmate population information for </a:t>
            </a:r>
            <a:r>
              <a:rPr lang="en-CA" sz="2800" b="1" dirty="0" smtClean="0"/>
              <a:t>in </a:t>
            </a:r>
            <a:r>
              <a:rPr lang="en-CA" sz="2800" b="1" dirty="0">
                <a:hlinkClick r:id="rId4"/>
              </a:rPr>
              <a:t>Excel format</a:t>
            </a:r>
            <a:r>
              <a:rPr lang="en-CA" sz="2800" b="1" dirty="0"/>
              <a:t>: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sz="2800" b="1" dirty="0"/>
              <a:t>You can </a:t>
            </a:r>
            <a:r>
              <a:rPr lang="en-CA" sz="2800" b="1" dirty="0" smtClean="0"/>
              <a:t>subscribe </a:t>
            </a:r>
            <a:r>
              <a:rPr lang="en-CA" sz="2800" b="1" dirty="0"/>
              <a:t>to </a:t>
            </a:r>
            <a:r>
              <a:rPr lang="en-CA" sz="2800" b="1" dirty="0">
                <a:hlinkClick r:id="rId5"/>
              </a:rPr>
              <a:t>RSS </a:t>
            </a:r>
            <a:r>
              <a:rPr lang="en-CA" sz="2800" b="1" dirty="0" smtClean="0">
                <a:hlinkClick r:id="rId5"/>
              </a:rPr>
              <a:t>feeds </a:t>
            </a:r>
            <a:r>
              <a:rPr lang="en-CA" sz="2800" b="1" dirty="0" smtClean="0"/>
              <a:t>and </a:t>
            </a:r>
            <a:r>
              <a:rPr lang="en-CA" sz="2800" b="1" dirty="0"/>
              <a:t>receive updates when new data becomes available</a:t>
            </a:r>
            <a:r>
              <a:rPr lang="en-CA" sz="2800" b="1" dirty="0" smtClean="0"/>
              <a:t>.</a:t>
            </a:r>
          </a:p>
          <a:p>
            <a:endParaRPr lang="en-CA" sz="2800" b="1" dirty="0"/>
          </a:p>
          <a:p>
            <a:r>
              <a:rPr lang="en-CA" sz="2800" b="1" dirty="0" smtClean="0"/>
              <a:t>Follow on </a:t>
            </a:r>
            <a:r>
              <a:rPr lang="en-CA" sz="2800" b="1" dirty="0" smtClean="0">
                <a:hlinkClick r:id="rId6"/>
              </a:rPr>
              <a:t>Twitter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3451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sa_p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2438"/>
            <a:ext cx="2930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82700"/>
            <a:ext cx="612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0099"/>
                </a:solidFill>
              </a:rPr>
              <a:t>Disclosure </a:t>
            </a:r>
            <a:r>
              <a:rPr lang="en-CA" sz="3200" b="1" dirty="0" smtClean="0">
                <a:solidFill>
                  <a:srgbClr val="000099"/>
                </a:solidFill>
              </a:rPr>
              <a:t>Logs</a:t>
            </a:r>
            <a:endParaRPr lang="en-CA" sz="32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853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  Summary </a:t>
            </a:r>
            <a:r>
              <a:rPr lang="en-CA" sz="2800" b="1" dirty="0"/>
              <a:t>on the website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sz="2800" b="1" dirty="0" smtClean="0"/>
              <a:t> </a:t>
            </a:r>
            <a:r>
              <a:rPr lang="en-CA" sz="2800" b="1" dirty="0" smtClean="0">
                <a:hlinkClick r:id="rId4"/>
              </a:rPr>
              <a:t>Response </a:t>
            </a:r>
            <a:r>
              <a:rPr lang="en-CA" sz="2800" b="1" dirty="0">
                <a:hlinkClick r:id="rId4"/>
              </a:rPr>
              <a:t>letter</a:t>
            </a:r>
            <a:endParaRPr lang="en-CA" sz="2800" b="1" dirty="0"/>
          </a:p>
          <a:p>
            <a:endParaRPr lang="en-CA" dirty="0"/>
          </a:p>
          <a:p>
            <a:r>
              <a:rPr lang="en-CA" sz="2800" b="1" dirty="0" smtClean="0"/>
              <a:t> </a:t>
            </a:r>
            <a:r>
              <a:rPr lang="en-CA" sz="2800" b="1" dirty="0" smtClean="0">
                <a:hlinkClick r:id="rId5"/>
              </a:rPr>
              <a:t>Documents Disclosed</a:t>
            </a:r>
            <a:endParaRPr lang="en-CA" sz="2800" b="1" dirty="0" smtClean="0"/>
          </a:p>
          <a:p>
            <a:endParaRPr lang="en-CA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743200"/>
            <a:ext cx="83058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38048</TotalTime>
  <Words>352</Words>
  <Application>Microsoft Office PowerPoint</Application>
  <PresentationFormat>On-screen Show (4:3)</PresentationFormat>
  <Paragraphs>92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Bold Stripes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Douglas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Program Presentation</dc:title>
  <dc:creator>a1330a01</dc:creator>
  <cp:lastModifiedBy>Ian</cp:lastModifiedBy>
  <cp:revision>673</cp:revision>
  <cp:lastPrinted>2012-12-06T22:46:20Z</cp:lastPrinted>
  <dcterms:created xsi:type="dcterms:W3CDTF">2001-07-27T17:07:19Z</dcterms:created>
  <dcterms:modified xsi:type="dcterms:W3CDTF">2013-09-23T16:28:16Z</dcterms:modified>
</cp:coreProperties>
</file>